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527" r:id="rId5"/>
    <p:sldId id="544" r:id="rId6"/>
    <p:sldId id="488" r:id="rId7"/>
    <p:sldId id="545" r:id="rId8"/>
    <p:sldId id="546" r:id="rId9"/>
    <p:sldId id="416" r:id="rId10"/>
    <p:sldId id="548" r:id="rId11"/>
    <p:sldId id="278" r:id="rId12"/>
    <p:sldId id="550" r:id="rId13"/>
    <p:sldId id="528" r:id="rId14"/>
    <p:sldId id="549" r:id="rId15"/>
    <p:sldId id="520" r:id="rId16"/>
    <p:sldId id="426" r:id="rId17"/>
    <p:sldId id="427" r:id="rId18"/>
    <p:sldId id="55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tiff>
</file>

<file path=ppt/media/image13.jpeg>
</file>

<file path=ppt/media/image14.jpeg>
</file>

<file path=ppt/media/image2.tiff>
</file>

<file path=ppt/media/image3.tiff>
</file>

<file path=ppt/media/image4.tiff>
</file>

<file path=ppt/media/image5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14F87-4F40-F44F-9C1F-350F995F7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F04330-C43D-3646-95E1-43214EB2B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254E0-9479-1B47-87EE-8D4E89611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7BBED-34D0-9A41-BD1B-90BA0F7AF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D0814-EA30-3441-AF6D-4CACC2404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93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C6685-C8AB-384F-8333-D0326B92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40FB2C-0351-4A4E-A042-FD4B2A49E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A5AA2-18A2-5F4F-9438-A1BF75072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23133-7D39-5743-9DD5-0B21DAB2F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FEFE3-92D5-2A48-83D7-5D50BDFAD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07D2A5-B1CF-6B41-8572-13BB355700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86AF3F-3464-A246-923C-1A9346B24E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FA0CC-BA59-A94B-A031-0538B9A99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E64F4-998B-8C43-B762-5D9DFAD34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3E4AE-762F-6A46-B610-16FB45562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186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8217D-827E-2047-A40B-D8F418B8C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6D8F3-34CA-3346-8E82-9039BDE15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EB814-5079-FF49-8515-D33F1E6AB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DB2AA-0978-9C40-AE4F-CD3969F7F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4188A-C034-F14E-A00A-9F870D4FD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31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B8CC6-9A40-D74F-93B8-33EAA593C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5656A-2D6F-AE46-8857-33A15AE99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19001-E956-BD4A-ADD4-4B59FBD94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5667C-1193-7C4A-AE20-8FA7EAE03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144F0-D0A8-BF40-AAE1-6E38D70C3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14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230C-A739-6C4F-9FC5-C3FC3466B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BC557-C6CB-074A-B904-E7DB692D14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EEF2ED-3427-A849-B3B3-9FC665EFC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4F06A-4E19-4441-8EF5-2789D3DB1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2AB46-92DB-914E-8645-053C30F59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41EE9D-699C-EF44-B342-B3A31D452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63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A5290-5189-8144-9A85-30276D666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87A51-A98A-B541-B0BF-8CCAF2637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AD790F-9358-D54A-B861-6F5E979A0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77A2A5-3DFC-7745-8EC4-92E4B25BF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BB42F-09E5-5849-993F-92073E94E5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9AC027-305E-C443-A3FF-53763B222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2592FD-65C9-C147-B1F8-14D04C479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55D64C-8B85-2140-BD97-F98DB65FD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50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EB9A4-729B-7A4F-BDCF-0E618B57C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2126B-DACB-8641-8CFA-7CA864225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AD5DE-C847-AF4F-BE53-787226C2C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D523E1-4E26-9F4D-BB7F-681A78A65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73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024ED5-18A5-334E-A5C2-D1118CDB9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F1A335-3122-A54D-A415-4B76F6779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51D8A-0BB3-044F-912A-79C8A42D7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19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202B-FA4F-594A-B39E-B85642777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AA5A6-5235-C047-A842-F3EF086F1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B0452A-A5B5-CB4C-9001-052E72613F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8BA5DD-4591-7644-A35A-E5CF04CD5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E1D97B-EA3C-7F40-9D60-9309D5F6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249EE6-4917-0F41-9FCE-92885543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2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93321-DFF6-C548-B567-743E6D3FF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202651-2450-3540-A26A-C3D4113ADF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F8C77A-0E1D-924E-BD07-A44DBD65EB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4366D-8E96-884A-9134-75323F32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5C19DF-ED49-6248-888F-3450C6414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929245-9D23-454E-8CF9-069E7216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60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0E030C-D022-1F49-BC92-FE922307D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8123D-156D-6E40-9566-5D7CFDA76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E8150-9FC6-F246-AAA0-FF488980BC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DEBF2-0F78-2444-A462-85B44F822121}" type="datetimeFigureOut">
              <a:rPr lang="en-US" smtClean="0"/>
              <a:t>11/12/20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69CF0-527E-6247-9FE5-6F54A48C4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57A14-E8A0-404C-AB09-6F2D00AE02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22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A64556-A96C-6B4C-9CF7-4819E385BE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336"/>
            <a:ext cx="12192001" cy="68506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77EC97-5665-D445-82AE-2292FAF6A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3015"/>
            <a:ext cx="9144000" cy="2076948"/>
          </a:xfrm>
          <a:solidFill>
            <a:schemeClr val="bg1"/>
          </a:solidFill>
          <a:ln w="76200">
            <a:solidFill>
              <a:srgbClr val="002060"/>
            </a:solidFill>
          </a:ln>
        </p:spPr>
        <p:txBody>
          <a:bodyPr>
            <a:noAutofit/>
          </a:bodyPr>
          <a:lstStyle/>
          <a:p>
            <a:r>
              <a:rPr lang="en-US" sz="4400" b="1" dirty="0"/>
              <a:t>How does optimal photosynthetic acclimation affect future carbon and nutrient cycling?</a:t>
            </a:r>
            <a:r>
              <a:rPr lang="en-US" sz="4400" dirty="0">
                <a:effectLst/>
              </a:rPr>
              <a:t> 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05C31-108D-C743-BF68-46E5746F6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40591" y="4053384"/>
            <a:ext cx="7510818" cy="2101756"/>
          </a:xfrm>
          <a:solidFill>
            <a:schemeClr val="bg1"/>
          </a:solidFill>
          <a:ln w="76200">
            <a:solidFill>
              <a:srgbClr val="002060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Nick Smith</a:t>
            </a:r>
            <a:r>
              <a:rPr lang="en-US" baseline="30000" dirty="0"/>
              <a:t>1</a:t>
            </a:r>
            <a:r>
              <a:rPr lang="en-US" dirty="0"/>
              <a:t>, Trevor Keenan</a:t>
            </a:r>
            <a:r>
              <a:rPr lang="en-US" baseline="30000" dirty="0"/>
              <a:t>2,3</a:t>
            </a:r>
            <a:r>
              <a:rPr lang="en-US" dirty="0"/>
              <a:t>, Qing Zhu</a:t>
            </a:r>
            <a:r>
              <a:rPr lang="en-US" baseline="30000" dirty="0"/>
              <a:t>3</a:t>
            </a:r>
            <a:r>
              <a:rPr lang="en-US" dirty="0"/>
              <a:t>, &amp; Bill Riley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baseline="30000" dirty="0"/>
              <a:t>1</a:t>
            </a:r>
            <a:r>
              <a:rPr lang="en-US" dirty="0"/>
              <a:t>Texas Tech University</a:t>
            </a:r>
          </a:p>
          <a:p>
            <a:r>
              <a:rPr lang="en-US" baseline="30000" dirty="0"/>
              <a:t>2</a:t>
            </a:r>
            <a:r>
              <a:rPr lang="en-US" dirty="0"/>
              <a:t>University of California Berkeley</a:t>
            </a:r>
          </a:p>
          <a:p>
            <a:r>
              <a:rPr lang="en-US" baseline="30000" dirty="0"/>
              <a:t>3</a:t>
            </a:r>
            <a:r>
              <a:rPr lang="en-US" dirty="0"/>
              <a:t>Lawrence Berkeley National Laboratory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238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9635" y="2099742"/>
            <a:ext cx="732168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i="1" dirty="0" err="1">
                <a:solidFill>
                  <a:srgbClr val="009051"/>
                </a:solidFill>
              </a:rPr>
              <a:t>A</a:t>
            </a:r>
            <a:r>
              <a:rPr lang="en-US" sz="7200" baseline="-25000" dirty="0" err="1">
                <a:solidFill>
                  <a:srgbClr val="009051"/>
                </a:solidFill>
              </a:rPr>
              <a:t>j</a:t>
            </a:r>
            <a:r>
              <a:rPr lang="en-US" sz="7200" dirty="0">
                <a:solidFill>
                  <a:srgbClr val="009051"/>
                </a:solidFill>
              </a:rPr>
              <a:t> = </a:t>
            </a:r>
            <a:r>
              <a:rPr lang="en-US" sz="7200" i="1" dirty="0">
                <a:solidFill>
                  <a:srgbClr val="009051"/>
                </a:solidFill>
              </a:rPr>
              <a:t>A</a:t>
            </a:r>
            <a:r>
              <a:rPr lang="en-US" sz="7200" baseline="-25000" dirty="0">
                <a:solidFill>
                  <a:srgbClr val="009051"/>
                </a:solidFill>
              </a:rPr>
              <a:t>c</a:t>
            </a:r>
          </a:p>
          <a:p>
            <a:r>
              <a:rPr lang="en-US" sz="7200" i="1" dirty="0" err="1">
                <a:solidFill>
                  <a:srgbClr val="009051"/>
                </a:solidFill>
              </a:rPr>
              <a:t>A</a:t>
            </a:r>
            <a:r>
              <a:rPr lang="en-US" sz="7200" baseline="-25000" dirty="0" err="1">
                <a:solidFill>
                  <a:srgbClr val="009051"/>
                </a:solidFill>
              </a:rPr>
              <a:t>j</a:t>
            </a:r>
            <a:r>
              <a:rPr lang="en-US" sz="7200" dirty="0">
                <a:solidFill>
                  <a:srgbClr val="009051"/>
                </a:solidFill>
              </a:rPr>
              <a:t> = </a:t>
            </a:r>
            <a:r>
              <a:rPr lang="en-US" sz="7200" i="1" dirty="0">
                <a:solidFill>
                  <a:srgbClr val="009051"/>
                </a:solidFill>
              </a:rPr>
              <a:t>f</a:t>
            </a:r>
            <a:r>
              <a:rPr lang="en-US" sz="7200" dirty="0">
                <a:solidFill>
                  <a:srgbClr val="009051"/>
                </a:solidFill>
              </a:rPr>
              <a:t>{light, T, CO</a:t>
            </a:r>
            <a:r>
              <a:rPr lang="en-US" sz="7200" baseline="-25000" dirty="0">
                <a:solidFill>
                  <a:srgbClr val="009051"/>
                </a:solidFill>
              </a:rPr>
              <a:t>2</a:t>
            </a:r>
            <a:r>
              <a:rPr lang="en-US" sz="7200" dirty="0">
                <a:solidFill>
                  <a:srgbClr val="009051"/>
                </a:solidFill>
              </a:rPr>
              <a:t>}</a:t>
            </a:r>
          </a:p>
          <a:p>
            <a:r>
              <a:rPr lang="en-US" sz="7200" i="1" dirty="0">
                <a:solidFill>
                  <a:srgbClr val="009051"/>
                </a:solidFill>
              </a:rPr>
              <a:t>A</a:t>
            </a:r>
            <a:r>
              <a:rPr lang="en-US" sz="7200" baseline="-25000" dirty="0">
                <a:solidFill>
                  <a:srgbClr val="009051"/>
                </a:solidFill>
              </a:rPr>
              <a:t>c</a:t>
            </a:r>
            <a:r>
              <a:rPr lang="en-US" sz="7200" dirty="0">
                <a:solidFill>
                  <a:srgbClr val="009051"/>
                </a:solidFill>
              </a:rPr>
              <a:t> = </a:t>
            </a:r>
            <a:r>
              <a:rPr lang="en-US" sz="7200" i="1" dirty="0">
                <a:solidFill>
                  <a:srgbClr val="009051"/>
                </a:solidFill>
              </a:rPr>
              <a:t>f</a:t>
            </a:r>
            <a:r>
              <a:rPr lang="en-US" sz="7200" dirty="0">
                <a:solidFill>
                  <a:srgbClr val="009051"/>
                </a:solidFill>
              </a:rPr>
              <a:t>{</a:t>
            </a:r>
            <a:r>
              <a:rPr lang="en-US" sz="7200" i="1" dirty="0" err="1">
                <a:solidFill>
                  <a:srgbClr val="009051"/>
                </a:solidFill>
              </a:rPr>
              <a:t>V</a:t>
            </a:r>
            <a:r>
              <a:rPr lang="en-US" sz="7200" baseline="-25000" dirty="0" err="1">
                <a:solidFill>
                  <a:srgbClr val="009051"/>
                </a:solidFill>
              </a:rPr>
              <a:t>cmax</a:t>
            </a:r>
            <a:r>
              <a:rPr lang="en-US" sz="7200" dirty="0">
                <a:solidFill>
                  <a:srgbClr val="009051"/>
                </a:solidFill>
              </a:rPr>
              <a:t>, T, CO</a:t>
            </a:r>
            <a:r>
              <a:rPr lang="en-US" sz="7200" baseline="-25000" dirty="0">
                <a:solidFill>
                  <a:srgbClr val="009051"/>
                </a:solidFill>
              </a:rPr>
              <a:t>2</a:t>
            </a:r>
            <a:r>
              <a:rPr lang="en-US" sz="7200" dirty="0">
                <a:solidFill>
                  <a:srgbClr val="009051"/>
                </a:solidFill>
              </a:rPr>
              <a:t>}</a:t>
            </a:r>
            <a:endParaRPr lang="en-US" sz="7200" i="1" dirty="0">
              <a:solidFill>
                <a:srgbClr val="00905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4B63BB0-3431-7F41-B60C-2A55689F64B3}"/>
              </a:ext>
            </a:extLst>
          </p:cNvPr>
          <p:cNvSpPr txBox="1"/>
          <p:nvPr/>
        </p:nvSpPr>
        <p:spPr>
          <a:xfrm>
            <a:off x="10285324" y="6488668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DA72C6C-1DC1-9F4E-AF49-4837DD192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sz="3600" dirty="0"/>
              <a:t>Optimally: </a:t>
            </a:r>
            <a:br>
              <a:rPr lang="en-US" sz="3600" dirty="0"/>
            </a:br>
            <a:r>
              <a:rPr lang="en-US" sz="3600" dirty="0"/>
              <a:t>electron transport-limited (</a:t>
            </a:r>
            <a:r>
              <a:rPr lang="en-US" sz="3600" i="1" dirty="0" err="1"/>
              <a:t>A</a:t>
            </a:r>
            <a:r>
              <a:rPr lang="en-US" sz="3600" baseline="-25000" dirty="0" err="1"/>
              <a:t>j</a:t>
            </a:r>
            <a:r>
              <a:rPr lang="en-US" sz="3600" dirty="0"/>
              <a:t>) = Rubisco-limited (</a:t>
            </a:r>
            <a:r>
              <a:rPr lang="en-US" sz="3600" i="1" dirty="0"/>
              <a:t>A</a:t>
            </a:r>
            <a:r>
              <a:rPr lang="en-US" sz="3600" baseline="-25000" dirty="0"/>
              <a:t>c</a:t>
            </a:r>
            <a:r>
              <a:rPr lang="en-US" sz="3600" dirty="0"/>
              <a:t>)</a:t>
            </a:r>
            <a:endParaRPr lang="en-US" sz="36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355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3301967"/>
            <a:ext cx="8180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i="1" dirty="0" err="1">
                <a:solidFill>
                  <a:srgbClr val="009051"/>
                </a:solidFill>
              </a:rPr>
              <a:t>V</a:t>
            </a:r>
            <a:r>
              <a:rPr lang="en-US" sz="7200" baseline="-25000" dirty="0" err="1">
                <a:solidFill>
                  <a:srgbClr val="009051"/>
                </a:solidFill>
              </a:rPr>
              <a:t>cmax</a:t>
            </a:r>
            <a:r>
              <a:rPr lang="en-US" sz="7200" baseline="-25000" dirty="0">
                <a:solidFill>
                  <a:srgbClr val="009051"/>
                </a:solidFill>
              </a:rPr>
              <a:t> </a:t>
            </a:r>
            <a:r>
              <a:rPr lang="en-US" sz="7200" dirty="0">
                <a:solidFill>
                  <a:srgbClr val="009051"/>
                </a:solidFill>
              </a:rPr>
              <a:t>= </a:t>
            </a:r>
            <a:r>
              <a:rPr lang="en-US" sz="7200" i="1" dirty="0">
                <a:solidFill>
                  <a:srgbClr val="009051"/>
                </a:solidFill>
              </a:rPr>
              <a:t>f </a:t>
            </a:r>
            <a:r>
              <a:rPr lang="en-US" sz="7200" dirty="0">
                <a:solidFill>
                  <a:srgbClr val="009051"/>
                </a:solidFill>
              </a:rPr>
              <a:t>{light, T, CO</a:t>
            </a:r>
            <a:r>
              <a:rPr lang="en-US" sz="7200" baseline="-25000" dirty="0">
                <a:solidFill>
                  <a:srgbClr val="009051"/>
                </a:solidFill>
              </a:rPr>
              <a:t>2</a:t>
            </a:r>
            <a:r>
              <a:rPr lang="en-US" sz="7200" dirty="0">
                <a:solidFill>
                  <a:srgbClr val="009051"/>
                </a:solidFill>
              </a:rPr>
              <a:t>}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4B63BB0-3431-7F41-B60C-2A55689F64B3}"/>
              </a:ext>
            </a:extLst>
          </p:cNvPr>
          <p:cNvSpPr txBox="1"/>
          <p:nvPr/>
        </p:nvSpPr>
        <p:spPr>
          <a:xfrm>
            <a:off x="10285324" y="6488668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</p:spTree>
    <p:extLst>
      <p:ext uri="{BB962C8B-B14F-4D97-AF65-F5344CB8AC3E}">
        <p14:creationId xmlns:p14="http://schemas.microsoft.com/office/powerpoint/2010/main" val="1180062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typical LSM photosynthesis scheme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874AD-B073-714F-88ED-5564CAEBF3CF}"/>
              </a:ext>
            </a:extLst>
          </p:cNvPr>
          <p:cNvSpPr txBox="1"/>
          <p:nvPr/>
        </p:nvSpPr>
        <p:spPr>
          <a:xfrm>
            <a:off x="838200" y="4230808"/>
            <a:ext cx="1611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Soil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9088D-7CEA-C246-B40D-2AF6572DD627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391240" y="4230805"/>
            <a:ext cx="39625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Photosynthesis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5CEF026-6B6B-394A-B680-45E8DC41B0C5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449539" y="4646304"/>
            <a:ext cx="1834169" cy="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A16B0F-D89B-6840-BFC7-AE04371E31B6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6048550" y="4646304"/>
            <a:ext cx="134269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674CE5-A4BE-B74D-96BF-AA6ACE71F81E}"/>
              </a:ext>
            </a:extLst>
          </p:cNvPr>
          <p:cNvSpPr txBox="1"/>
          <p:nvPr/>
        </p:nvSpPr>
        <p:spPr>
          <a:xfrm>
            <a:off x="8330953" y="2216887"/>
            <a:ext cx="20831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Climate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D83720-CB3A-0941-BBB2-7E721EBB99FD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9372520" y="3047884"/>
            <a:ext cx="0" cy="118292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913E846-54ED-4C4C-A43C-817B3CFFCE2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2F26B87-1974-D14E-8F0B-C65291CE614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F3418F8-E33D-8C40-B6E1-8E16EB352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7592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cost optimality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391240" y="4230805"/>
            <a:ext cx="39625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Photosynthesis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674CE5-A4BE-B74D-96BF-AA6ACE71F81E}"/>
              </a:ext>
            </a:extLst>
          </p:cNvPr>
          <p:cNvSpPr txBox="1"/>
          <p:nvPr/>
        </p:nvSpPr>
        <p:spPr>
          <a:xfrm>
            <a:off x="8330953" y="2216887"/>
            <a:ext cx="20831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Climate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D83720-CB3A-0941-BBB2-7E721EBB99FD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9372520" y="3047884"/>
            <a:ext cx="0" cy="118292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78C2C659-6442-214A-ACB9-D668DB631E0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537051-6A64-3F42-82C5-35B11B53172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4C19E51-0E3E-184C-BA82-153FAC102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B0D9419-ADB6-CA4D-97D1-9B97F13FC28E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259BE0B-FEA1-B24B-A642-BCDDA17315CC}"/>
              </a:ext>
            </a:extLst>
          </p:cNvPr>
          <p:cNvCxnSpPr>
            <a:cxnSpLocks/>
            <a:stCxn id="6" idx="1"/>
            <a:endCxn id="9" idx="3"/>
          </p:cNvCxnSpPr>
          <p:nvPr/>
        </p:nvCxnSpPr>
        <p:spPr>
          <a:xfrm flipH="1">
            <a:off x="6048550" y="4646304"/>
            <a:ext cx="134269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242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051BA-B7CE-1548-BFA3-54CB91423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Optimality suggests that leaf nitrogen will decrease with warming and elevated CO</a:t>
            </a:r>
            <a:r>
              <a:rPr lang="en-US" baseline="-25000" dirty="0"/>
              <a:t>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899BD4-0F78-0740-BDB2-A6EB17345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734" y="1828198"/>
            <a:ext cx="4544136" cy="48114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D89844-44B3-DA44-9CC6-FEF13DB64672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658C727-07E5-974B-B71F-42899AA7EA86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5B4BED6-C17E-C04F-B24D-6E0860924691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E676977-4B39-3B45-BF0F-83F54B16A7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3919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Let’s run a model out into the future!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807368-587D-D34F-A994-907F2E8C440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1F13F8-6C7C-3146-8EA6-5F016E86471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AF9BD03-72C0-F64E-A72A-829B1A4A0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965" y="4562475"/>
            <a:ext cx="6883400" cy="139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111FB8-1A9A-D442-B1F6-B6E9C50CA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843" y="4739899"/>
            <a:ext cx="1589122" cy="15891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F275D4-6435-A747-AF99-74D85CF15688}"/>
              </a:ext>
            </a:extLst>
          </p:cNvPr>
          <p:cNvSpPr txBox="1"/>
          <p:nvPr/>
        </p:nvSpPr>
        <p:spPr>
          <a:xfrm>
            <a:off x="3097488" y="6329021"/>
            <a:ext cx="173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Qing Zhu (LBNL)</a:t>
            </a:r>
          </a:p>
        </p:txBody>
      </p:sp>
    </p:spTree>
    <p:extLst>
      <p:ext uri="{BB962C8B-B14F-4D97-AF65-F5344CB8AC3E}">
        <p14:creationId xmlns:p14="http://schemas.microsoft.com/office/powerpoint/2010/main" val="435702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Photosynthesis increases in future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31092A-B799-634A-BFF6-63FC2190691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0B93AA-9540-2549-AA31-8885301C22F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BB2387-7B38-6943-ADE8-B2E5A70E2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182B0B5-A3ED-A241-9C54-6816DCD3A84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002664-493E-564F-91D5-99B2C5F6B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3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A1B40A-FAD6-1241-B79F-3F7C83870600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4239437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Photosynthesis increases in future </a:t>
            </a:r>
            <a:br>
              <a:rPr lang="en-US" dirty="0"/>
            </a:br>
            <a:r>
              <a:rPr lang="en-US" dirty="0">
                <a:solidFill>
                  <a:srgbClr val="011893"/>
                </a:solidFill>
              </a:rPr>
              <a:t>(at lower nutrient use)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E3A9A4C-55CF-E14C-A1FD-272A03DA8D2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DF5217-A703-7B45-B650-3F7EEFA5834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538A7F-7374-C940-B34F-93D34D6DF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F76CD3E-CCBD-3B4A-A73B-94C6CA7ECE6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3BC23B-E3DA-FE44-B490-176DF36E8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2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3A94D-2FD4-AD4F-A6FE-F99B4EB27ADC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331F-F234-F24C-A17C-7DFBA6F7EC5D}"/>
              </a:ext>
            </a:extLst>
          </p:cNvPr>
          <p:cNvSpPr txBox="1"/>
          <p:nvPr/>
        </p:nvSpPr>
        <p:spPr>
          <a:xfrm>
            <a:off x="8524686" y="5562502"/>
            <a:ext cx="2434064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9300"/>
                </a:solidFill>
              </a:rPr>
              <a:t>Leaf Nitrogen</a:t>
            </a:r>
          </a:p>
        </p:txBody>
      </p:sp>
    </p:spTree>
    <p:extLst>
      <p:ext uri="{BB962C8B-B14F-4D97-AF65-F5344CB8AC3E}">
        <p14:creationId xmlns:p14="http://schemas.microsoft.com/office/powerpoint/2010/main" val="32015616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Photosynthesis increases in future </a:t>
            </a:r>
            <a:br>
              <a:rPr lang="en-US" dirty="0"/>
            </a:br>
            <a:r>
              <a:rPr lang="en-US" dirty="0">
                <a:solidFill>
                  <a:srgbClr val="011893"/>
                </a:solidFill>
              </a:rPr>
              <a:t>(at lower nutrient use)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E3A9A4C-55CF-E14C-A1FD-272A03DA8D2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DF5217-A703-7B45-B650-3F7EEFA5834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538A7F-7374-C940-B34F-93D34D6DF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F76CD3E-CCBD-3B4A-A73B-94C6CA7ECE6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3BC23B-E3DA-FE44-B490-176DF36E8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2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3A94D-2FD4-AD4F-A6FE-F99B4EB27ADC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331F-F234-F24C-A17C-7DFBA6F7EC5D}"/>
              </a:ext>
            </a:extLst>
          </p:cNvPr>
          <p:cNvSpPr txBox="1"/>
          <p:nvPr/>
        </p:nvSpPr>
        <p:spPr>
          <a:xfrm>
            <a:off x="8524686" y="5562502"/>
            <a:ext cx="2434064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9300"/>
                </a:solidFill>
              </a:rPr>
              <a:t>Leaf Nitrogen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ADDD8-61C9-834F-B584-C4E045602D58}"/>
              </a:ext>
            </a:extLst>
          </p:cNvPr>
          <p:cNvSpPr txBox="1"/>
          <p:nvPr/>
        </p:nvSpPr>
        <p:spPr>
          <a:xfrm>
            <a:off x="455087" y="2870376"/>
            <a:ext cx="26356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Base ELM shows &lt;5% change in leaf N</a:t>
            </a:r>
          </a:p>
        </p:txBody>
      </p:sp>
    </p:spTree>
    <p:extLst>
      <p:ext uri="{BB962C8B-B14F-4D97-AF65-F5344CB8AC3E}">
        <p14:creationId xmlns:p14="http://schemas.microsoft.com/office/powerpoint/2010/main" val="221399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85F67-CB9E-8147-944E-9CF77848A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connects carbon and nutrient cycles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59E436-54C6-A94A-8CD3-2396A05BB1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32"/>
          <a:stretch/>
        </p:blipFill>
        <p:spPr>
          <a:xfrm>
            <a:off x="2603200" y="1690688"/>
            <a:ext cx="7096455" cy="49421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763BFD-9A43-5243-9929-FAA83BF670FA}"/>
              </a:ext>
            </a:extLst>
          </p:cNvPr>
          <p:cNvSpPr txBox="1"/>
          <p:nvPr/>
        </p:nvSpPr>
        <p:spPr>
          <a:xfrm>
            <a:off x="10174140" y="6488668"/>
            <a:ext cx="2017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Walker et al. (2020)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B8B2A65-C655-E049-BD7F-70016EA6E42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AAE3799-FFBB-834E-912F-9EAF7AE337C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FEBEEA-F793-EB4E-99A3-212941E73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5481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85F67-CB9E-8147-944E-9CF77848A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connects carbon and nutrient cycles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59E436-54C6-A94A-8CD3-2396A05BB1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32"/>
          <a:stretch/>
        </p:blipFill>
        <p:spPr>
          <a:xfrm>
            <a:off x="2603200" y="1690688"/>
            <a:ext cx="7096455" cy="494212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2857D2B-DF51-694E-8E66-8AD7EBED97A7}"/>
              </a:ext>
            </a:extLst>
          </p:cNvPr>
          <p:cNvSpPr/>
          <p:nvPr/>
        </p:nvSpPr>
        <p:spPr>
          <a:xfrm>
            <a:off x="3821373" y="1690688"/>
            <a:ext cx="2811439" cy="2622005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23B8B2-D6EF-5746-868C-806DFA386A19}"/>
              </a:ext>
            </a:extLst>
          </p:cNvPr>
          <p:cNvSpPr txBox="1"/>
          <p:nvPr/>
        </p:nvSpPr>
        <p:spPr>
          <a:xfrm>
            <a:off x="10174140" y="6488668"/>
            <a:ext cx="2017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Walker et al. (2020)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8ADDDD4-54A8-1C41-BCCB-D1B0E415CC3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52A75B5-9CB4-4646-BC35-375EC41D49C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38A5641-A861-C44D-926C-6419F6B0E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2228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typical LSM photosynthesis scheme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874AD-B073-714F-88ED-5564CAEBF3CF}"/>
              </a:ext>
            </a:extLst>
          </p:cNvPr>
          <p:cNvSpPr txBox="1"/>
          <p:nvPr/>
        </p:nvSpPr>
        <p:spPr>
          <a:xfrm>
            <a:off x="838200" y="4230808"/>
            <a:ext cx="1611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Soil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9088D-7CEA-C246-B40D-2AF6572DD627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391240" y="4230805"/>
            <a:ext cx="39625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Photosynthesis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5CEF026-6B6B-394A-B680-45E8DC41B0C5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449539" y="4646304"/>
            <a:ext cx="1834169" cy="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A16B0F-D89B-6840-BFC7-AE04371E31B6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6048550" y="4646304"/>
            <a:ext cx="134269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674CE5-A4BE-B74D-96BF-AA6ACE71F81E}"/>
              </a:ext>
            </a:extLst>
          </p:cNvPr>
          <p:cNvSpPr txBox="1"/>
          <p:nvPr/>
        </p:nvSpPr>
        <p:spPr>
          <a:xfrm>
            <a:off x="8330953" y="2216887"/>
            <a:ext cx="20831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Climate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D83720-CB3A-0941-BBB2-7E721EBB99FD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9372520" y="3047884"/>
            <a:ext cx="0" cy="118292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913E846-54ED-4C4C-A43C-817B3CFFCE2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2F26B87-1974-D14E-8F0B-C65291CE614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F3418F8-E33D-8C40-B6E1-8E16EB352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617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59A482-D1AE-EB47-9AD0-7E2ACD91D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48" y="0"/>
            <a:ext cx="883320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2DC264-B1D4-5A4C-B89A-F9B7699629F7}"/>
              </a:ext>
            </a:extLst>
          </p:cNvPr>
          <p:cNvSpPr txBox="1"/>
          <p:nvPr/>
        </p:nvSpPr>
        <p:spPr>
          <a:xfrm>
            <a:off x="10229155" y="6488668"/>
            <a:ext cx="1962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Kattge</a:t>
            </a:r>
            <a:r>
              <a:rPr lang="en-US" dirty="0"/>
              <a:t> et al. (2009)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4D4FF4-5E9D-A744-AAD7-C8987A912245}"/>
              </a:ext>
            </a:extLst>
          </p:cNvPr>
          <p:cNvSpPr/>
          <p:nvPr/>
        </p:nvSpPr>
        <p:spPr>
          <a:xfrm>
            <a:off x="2638697" y="-195943"/>
            <a:ext cx="1933303" cy="12540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DCFA955-AD86-C240-9A64-2CA0256C0DD4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773DE4-FFC6-FE44-9A44-F5747E3CFB0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1C4F36D-4B74-084E-9AEB-B3C0CD56D7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9142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C184-A202-8440-B91E-9B9F287C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Nutrients thus provide constraints on future productivity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34427-790C-D746-BAF2-7760755EB6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2103"/>
          <a:stretch/>
        </p:blipFill>
        <p:spPr>
          <a:xfrm>
            <a:off x="838199" y="2053210"/>
            <a:ext cx="6886433" cy="41784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BCA37C-780A-B845-90C4-215B49B916D9}"/>
              </a:ext>
            </a:extLst>
          </p:cNvPr>
          <p:cNvSpPr txBox="1"/>
          <p:nvPr/>
        </p:nvSpPr>
        <p:spPr>
          <a:xfrm>
            <a:off x="7570614" y="3980270"/>
            <a:ext cx="3783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“Nutrient limitation” simulations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BF078-A951-3B41-84E9-881603994C86}"/>
              </a:ext>
            </a:extLst>
          </p:cNvPr>
          <p:cNvSpPr txBox="1"/>
          <p:nvPr/>
        </p:nvSpPr>
        <p:spPr>
          <a:xfrm>
            <a:off x="7570614" y="3328560"/>
            <a:ext cx="3647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“No limitation” simulation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334CB-8E57-7A4E-BB19-F79FD5AD52DF}"/>
              </a:ext>
            </a:extLst>
          </p:cNvPr>
          <p:cNvSpPr txBox="1"/>
          <p:nvPr/>
        </p:nvSpPr>
        <p:spPr>
          <a:xfrm>
            <a:off x="10144708" y="6488668"/>
            <a:ext cx="2047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Weider et al. (2015)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C5AE9-36B0-0048-8DE7-14A45C2543F7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05DAD13-14EF-AF41-ACD0-1656D15C9B5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06F0CD2-5305-E44F-A23C-4C70736DD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9041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F8B6-FCFB-E44A-84DC-CE615422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evidence suggests this is partly determined by photosynthesis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D9D5025-CED5-CE4D-9FB0-5E8687EDEBC8}"/>
              </a:ext>
            </a:extLst>
          </p:cNvPr>
          <p:cNvGrpSpPr/>
          <p:nvPr/>
        </p:nvGrpSpPr>
        <p:grpSpPr>
          <a:xfrm>
            <a:off x="3311856" y="2169994"/>
            <a:ext cx="5568287" cy="4435522"/>
            <a:chOff x="6157394" y="1432848"/>
            <a:chExt cx="5568287" cy="44355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1C05E6F-6DDC-004F-98F0-50EF89CBF5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1" t="12807" r="7285" b="17897"/>
            <a:stretch/>
          </p:blipFill>
          <p:spPr>
            <a:xfrm>
              <a:off x="6157394" y="1432848"/>
              <a:ext cx="5568287" cy="443552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8DBF28-C8D3-F545-ABC9-0DBEFCEB39B8}"/>
                </a:ext>
              </a:extLst>
            </p:cNvPr>
            <p:cNvSpPr txBox="1"/>
            <p:nvPr/>
          </p:nvSpPr>
          <p:spPr>
            <a:xfrm>
              <a:off x="9730801" y="3962916"/>
              <a:ext cx="1301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mean: -15%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A639E2C-2FF9-404C-A735-260737D4A564}"/>
              </a:ext>
            </a:extLst>
          </p:cNvPr>
          <p:cNvSpPr/>
          <p:nvPr/>
        </p:nvSpPr>
        <p:spPr>
          <a:xfrm>
            <a:off x="6687403" y="2756848"/>
            <a:ext cx="1965278" cy="30980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6D4C0-8EB9-DF46-A0F4-7745E0D71226}"/>
              </a:ext>
            </a:extLst>
          </p:cNvPr>
          <p:cNvSpPr/>
          <p:nvPr/>
        </p:nvSpPr>
        <p:spPr>
          <a:xfrm>
            <a:off x="6885263" y="6140355"/>
            <a:ext cx="1965278" cy="602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34FE0B-C506-BC4F-B567-8E8B869A598A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C35EE63-985B-F946-9B28-E55373F9333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DBFF448-04E6-424B-A7D0-05CEEB8A698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88CCC38-E120-8B46-97EB-B08357E3C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0057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F8B6-FCFB-E44A-84DC-CE615422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another explanation for this effect: </a:t>
            </a:r>
            <a:r>
              <a:rPr lang="en-US" dirty="0">
                <a:solidFill>
                  <a:srgbClr val="002060"/>
                </a:solidFill>
              </a:rPr>
              <a:t>photosynthetic optimality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C05E6F-6DDC-004F-98F0-50EF89CBF5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1" t="12807" r="7285" b="17897"/>
          <a:stretch/>
        </p:blipFill>
        <p:spPr>
          <a:xfrm>
            <a:off x="3311856" y="2169994"/>
            <a:ext cx="5568287" cy="44355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34FE0B-C506-BC4F-B567-8E8B869A598A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4E6F65-7734-A745-89E5-8B57EBC6FA5D}"/>
              </a:ext>
            </a:extLst>
          </p:cNvPr>
          <p:cNvSpPr txBox="1"/>
          <p:nvPr/>
        </p:nvSpPr>
        <p:spPr>
          <a:xfrm>
            <a:off x="5645068" y="4974771"/>
            <a:ext cx="1587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9051"/>
                </a:solidFill>
              </a:rPr>
              <a:t>(</a:t>
            </a:r>
            <a:r>
              <a:rPr lang="en-US" sz="2800" b="1" i="1" dirty="0">
                <a:solidFill>
                  <a:srgbClr val="009051"/>
                </a:solidFill>
              </a:rPr>
              <a:t>P</a:t>
            </a:r>
            <a:r>
              <a:rPr lang="en-US" sz="2800" b="1" dirty="0">
                <a:solidFill>
                  <a:srgbClr val="009051"/>
                </a:solidFill>
              </a:rPr>
              <a:t> &gt; 0.05)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804E1AA-96BA-4146-BC60-26720C95EC16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E177527-FE64-E541-96FA-F56816C46E1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A6406CD-B4FE-9047-A893-9B362A2E5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5154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4D7D-296E-504A-9E08-6C58B1D8C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Biochemistry optimization: </a:t>
            </a:r>
            <a:r>
              <a:rPr lang="en-US" dirty="0">
                <a:solidFill>
                  <a:srgbClr val="002060"/>
                </a:solidFill>
              </a:rPr>
              <a:t>Coordination hypothesis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8A007C4-A122-794C-B75C-BDF98B54C89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8CABE87-59FE-F948-B175-60D0DB78048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F3EEF84-E533-7942-A016-286A82FB0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0E331929-7092-0D44-A5DD-0B3654A9159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6171" y="2441750"/>
            <a:ext cx="4194738" cy="37505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85B2DB-D564-9C45-9909-9712E8154E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073668"/>
            <a:ext cx="1699146" cy="16991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4F37B2-0740-B84B-8E1B-83A175DB99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2536" y="2060020"/>
            <a:ext cx="1712794" cy="17127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910AF9-10A3-9749-BE99-6535A44D5CE2}"/>
              </a:ext>
            </a:extLst>
          </p:cNvPr>
          <p:cNvSpPr txBox="1"/>
          <p:nvPr/>
        </p:nvSpPr>
        <p:spPr>
          <a:xfrm>
            <a:off x="7294326" y="2441750"/>
            <a:ext cx="37467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Optimal setup = equal limitation by all factors</a:t>
            </a:r>
          </a:p>
        </p:txBody>
      </p:sp>
    </p:spTree>
    <p:extLst>
      <p:ext uri="{BB962C8B-B14F-4D97-AF65-F5344CB8AC3E}">
        <p14:creationId xmlns:p14="http://schemas.microsoft.com/office/powerpoint/2010/main" val="376193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576</Words>
  <Application>Microsoft Macintosh PowerPoint</Application>
  <PresentationFormat>Widescreen</PresentationFormat>
  <Paragraphs>76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How does optimal photosynthetic acclimation affect future carbon and nutrient cycling? </vt:lpstr>
      <vt:lpstr>Photosynthesis connects carbon and nutrient cycles</vt:lpstr>
      <vt:lpstr>Photosynthesis connects carbon and nutrient cycles</vt:lpstr>
      <vt:lpstr>A typical LSM photosynthesis scheme</vt:lpstr>
      <vt:lpstr>PowerPoint Presentation</vt:lpstr>
      <vt:lpstr>Nutrients thus provide constraints on future productivity</vt:lpstr>
      <vt:lpstr>Some evidence suggests this is partly determined by photosynthesis</vt:lpstr>
      <vt:lpstr>There is another explanation for this effect: photosynthetic optimality</vt:lpstr>
      <vt:lpstr>Biochemistry optimization: Coordination hypothesis</vt:lpstr>
      <vt:lpstr>Optimally:  electron transport-limited (Aj) = Rubisco-limited (Ac)</vt:lpstr>
      <vt:lpstr>PowerPoint Presentation</vt:lpstr>
      <vt:lpstr>A typical LSM photosynthesis scheme</vt:lpstr>
      <vt:lpstr>Least cost optimality model</vt:lpstr>
      <vt:lpstr>Optimality suggests that leaf nitrogen will decrease with warming and elevated CO2</vt:lpstr>
      <vt:lpstr>Let’s run a model out into the future!</vt:lpstr>
      <vt:lpstr>Photosynthesis increases in future</vt:lpstr>
      <vt:lpstr>Photosynthesis increases in future  (at lower nutrient use)</vt:lpstr>
      <vt:lpstr>Photosynthesis increases in future  (at lower nutrient use)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18</cp:revision>
  <dcterms:created xsi:type="dcterms:W3CDTF">2020-11-12T18:53:21Z</dcterms:created>
  <dcterms:modified xsi:type="dcterms:W3CDTF">2020-11-12T20:24:44Z</dcterms:modified>
</cp:coreProperties>
</file>

<file path=docProps/thumbnail.jpeg>
</file>